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266" r:id="rId3"/>
    <p:sldId id="267" r:id="rId4"/>
    <p:sldId id="268" r:id="rId5"/>
    <p:sldId id="257" r:id="rId6"/>
    <p:sldId id="264" r:id="rId7"/>
    <p:sldId id="258" r:id="rId8"/>
    <p:sldId id="269" r:id="rId9"/>
    <p:sldId id="259" r:id="rId10"/>
    <p:sldId id="270" r:id="rId11"/>
    <p:sldId id="260" r:id="rId12"/>
    <p:sldId id="261" r:id="rId13"/>
    <p:sldId id="271" r:id="rId14"/>
    <p:sldId id="262" r:id="rId15"/>
    <p:sldId id="263" r:id="rId16"/>
    <p:sldId id="265"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7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780762-4621-46E8-A772-4864D4E3B208}" type="datetimeFigureOut">
              <a:rPr lang="en-IN" smtClean="0"/>
              <a:t>18-07-2022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C92CF1-C580-4F02-A720-637966498A28}" type="slidenum">
              <a:rPr lang="en-IN" smtClean="0"/>
              <a:t>‹#›</a:t>
            </a:fld>
            <a:endParaRPr lang="en-IN"/>
          </a:p>
        </p:txBody>
      </p:sp>
    </p:spTree>
    <p:extLst>
      <p:ext uri="{BB962C8B-B14F-4D97-AF65-F5344CB8AC3E}">
        <p14:creationId xmlns:p14="http://schemas.microsoft.com/office/powerpoint/2010/main" val="2208402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38C92CF1-C580-4F02-A720-637966498A28}" type="slidenum">
              <a:rPr lang="en-IN" smtClean="0"/>
              <a:t>1</a:t>
            </a:fld>
            <a:endParaRPr lang="en-IN"/>
          </a:p>
        </p:txBody>
      </p:sp>
    </p:spTree>
    <p:extLst>
      <p:ext uri="{BB962C8B-B14F-4D97-AF65-F5344CB8AC3E}">
        <p14:creationId xmlns:p14="http://schemas.microsoft.com/office/powerpoint/2010/main" val="805149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7E46C-37D8-401F-957A-EF6E3B5C98C4}" type="datetime1">
              <a:rPr lang="en-US" smtClean="0"/>
              <a:t>7/18/2022</a:t>
            </a:fld>
            <a:endParaRPr lang="en-US"/>
          </a:p>
        </p:txBody>
      </p:sp>
      <p:sp>
        <p:nvSpPr>
          <p:cNvPr id="2" name="Footer Placeholder 1"/>
          <p:cNvSpPr>
            <a:spLocks noGrp="1"/>
          </p:cNvSpPr>
          <p:nvPr>
            <p:ph type="ftr" sz="quarter" idx="11"/>
          </p:nvPr>
        </p:nvSpPr>
        <p:spPr/>
        <p:txBody>
          <a:bodyPr/>
          <a:lstStyle/>
          <a:p>
            <a:r>
              <a:rPr lang="en-US" smtClean="0"/>
              <a:t>Department of Chemistry, GC Paonta Sahib</a:t>
            </a:r>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D30DE7C-0492-4D37-8E67-40E85507C017}" type="datetime1">
              <a:rPr lang="en-US" smtClean="0"/>
              <a:t>7/18/2022</a:t>
            </a:fld>
            <a:endParaRPr lang="en-US"/>
          </a:p>
        </p:txBody>
      </p:sp>
      <p:sp>
        <p:nvSpPr>
          <p:cNvPr id="19" name="Footer Placeholder 18"/>
          <p:cNvSpPr>
            <a:spLocks noGrp="1"/>
          </p:cNvSpPr>
          <p:nvPr>
            <p:ph type="ftr" sz="quarter" idx="11"/>
          </p:nvPr>
        </p:nvSpPr>
        <p:spPr>
          <a:xfrm>
            <a:off x="3581400" y="76200"/>
            <a:ext cx="2895600" cy="288925"/>
          </a:xfrm>
        </p:spPr>
        <p:txBody>
          <a:bodyPr/>
          <a:lstStyle/>
          <a:p>
            <a:r>
              <a:rPr lang="en-US" smtClean="0"/>
              <a:t>Department of Chemistry, GC Paonta Sahib</a:t>
            </a:r>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EE8510D2-640C-44F4-A8D6-144E8F011357}" type="datetime1">
              <a:rPr lang="en-US" smtClean="0"/>
              <a:t>7/18/2022</a:t>
            </a:fld>
            <a:endParaRPr lang="en-US"/>
          </a:p>
        </p:txBody>
      </p:sp>
      <p:sp>
        <p:nvSpPr>
          <p:cNvPr id="11" name="Footer Placeholder 10"/>
          <p:cNvSpPr>
            <a:spLocks noGrp="1"/>
          </p:cNvSpPr>
          <p:nvPr>
            <p:ph type="ftr" sz="quarter" idx="11"/>
          </p:nvPr>
        </p:nvSpPr>
        <p:spPr/>
        <p:txBody>
          <a:bodyPr/>
          <a:lstStyle/>
          <a:p>
            <a:r>
              <a:rPr lang="en-US" smtClean="0"/>
              <a:t>Department of Chemistry, GC Paonta Sahib</a:t>
            </a:r>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97125AAD-AFED-4F69-8C6F-5E33E1BECCBB}" type="datetime1">
              <a:rPr lang="en-US" smtClean="0"/>
              <a:t>7/18/2022</a:t>
            </a:fld>
            <a:endParaRPr lang="en-US"/>
          </a:p>
        </p:txBody>
      </p:sp>
      <p:sp>
        <p:nvSpPr>
          <p:cNvPr id="10" name="Footer Placeholder 9"/>
          <p:cNvSpPr>
            <a:spLocks noGrp="1"/>
          </p:cNvSpPr>
          <p:nvPr>
            <p:ph type="ftr" sz="quarter" idx="11"/>
          </p:nvPr>
        </p:nvSpPr>
        <p:spPr/>
        <p:txBody>
          <a:bodyPr/>
          <a:lstStyle/>
          <a:p>
            <a:r>
              <a:rPr lang="en-US" smtClean="0"/>
              <a:t>Department of Chemistry, GC Paonta Sahib</a:t>
            </a:r>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75FA051-2DC6-46B5-97BA-437573664703}"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CA48255-CEA9-43D8-A11B-BDA2620F517D}" type="datetime1">
              <a:rPr lang="en-US" smtClean="0"/>
              <a:t>7/18/2022</a:t>
            </a:fld>
            <a:endParaRPr lang="en-US"/>
          </a:p>
        </p:txBody>
      </p:sp>
      <p:sp>
        <p:nvSpPr>
          <p:cNvPr id="21" name="Footer Placeholder 20"/>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D7566B8-5B07-434A-BD7C-F37C9B755460}" type="datetime1">
              <a:rPr lang="en-US" smtClean="0"/>
              <a:t>7/18/2022</a:t>
            </a:fld>
            <a:endParaRPr lang="en-US"/>
          </a:p>
        </p:txBody>
      </p:sp>
      <p:sp>
        <p:nvSpPr>
          <p:cNvPr id="24" name="Footer Placeholder 23"/>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A186A00E-68E9-4345-82CE-636B6336A3E9}" type="datetime1">
              <a:rPr lang="en-US" smtClean="0"/>
              <a:t>7/18/2022</a:t>
            </a:fld>
            <a:endParaRPr lang="en-US"/>
          </a:p>
        </p:txBody>
      </p:sp>
      <p:sp>
        <p:nvSpPr>
          <p:cNvPr id="29" name="Footer Placeholder 28"/>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A5A0C8F7-8DF7-4A36-9333-E6D5438F58FC}"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CDFCC6-D05C-43AB-96A3-92D57B4A70A2}"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8AC504D-2D0D-41BC-96B5-656CCF82A9AE}"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E73498E-4EDE-44D7-B831-D3CCFCEF6413}" type="datetime1">
              <a:rPr lang="en-US" smtClean="0"/>
              <a:t>7/18/2022</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r>
              <a:rPr lang="en-US" smtClean="0"/>
              <a:t>Department of Chemistry, GC Paonta Sahib</a:t>
            </a: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915400" cy="1222375"/>
          </a:xfrm>
        </p:spPr>
        <p:txBody>
          <a:bodyPr>
            <a:noAutofit/>
          </a:bodyPr>
          <a:lstStyle/>
          <a:p>
            <a:r>
              <a:rPr lang="en-US" sz="4000" b="1" dirty="0" smtClean="0"/>
              <a:t>Chapter 4: Intellectual Property</a:t>
            </a:r>
            <a:endParaRPr lang="en-IN" sz="4000" b="1"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Intellectual Property</a:t>
            </a:r>
            <a:endParaRPr lang="en-IN" dirty="0"/>
          </a:p>
        </p:txBody>
      </p:sp>
      <p:sp>
        <p:nvSpPr>
          <p:cNvPr id="3" name="Content Placeholder 2"/>
          <p:cNvSpPr>
            <a:spLocks noGrp="1"/>
          </p:cNvSpPr>
          <p:nvPr>
            <p:ph idx="1"/>
          </p:nvPr>
        </p:nvSpPr>
        <p:spPr/>
        <p:txBody>
          <a:bodyPr/>
          <a:lstStyle/>
          <a:p>
            <a:r>
              <a:rPr lang="en-IN" dirty="0" smtClean="0"/>
              <a:t>Property is ownership of any asset</a:t>
            </a:r>
          </a:p>
          <a:p>
            <a:r>
              <a:rPr lang="en-IN" dirty="0" smtClean="0"/>
              <a:t>Property can be</a:t>
            </a:r>
          </a:p>
          <a:p>
            <a:pPr marL="514350" indent="-514350">
              <a:buAutoNum type="arabicPeriod"/>
            </a:pPr>
            <a:r>
              <a:rPr lang="en-IN" dirty="0" smtClean="0"/>
              <a:t>Moveable Property</a:t>
            </a:r>
          </a:p>
          <a:p>
            <a:pPr marL="514350" indent="-514350">
              <a:buAutoNum type="arabicPeriod"/>
            </a:pPr>
            <a:r>
              <a:rPr lang="en-IN" dirty="0" smtClean="0"/>
              <a:t>Immoveable property</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Charactistics</a:t>
            </a:r>
            <a:r>
              <a:rPr lang="en-US" dirty="0" smtClean="0"/>
              <a:t> of Intellectual Property</a:t>
            </a:r>
            <a:endParaRPr lang="en-IN" dirty="0"/>
          </a:p>
        </p:txBody>
      </p:sp>
      <p:sp>
        <p:nvSpPr>
          <p:cNvPr id="3" name="Content Placeholder 2"/>
          <p:cNvSpPr>
            <a:spLocks noGrp="1"/>
          </p:cNvSpPr>
          <p:nvPr>
            <p:ph idx="1"/>
          </p:nvPr>
        </p:nvSpPr>
        <p:spPr/>
        <p:txBody>
          <a:bodyPr/>
          <a:lstStyle/>
          <a:p>
            <a:r>
              <a:rPr lang="en-IN" dirty="0" smtClean="0"/>
              <a:t>Creation of human mind (Intellect)</a:t>
            </a:r>
          </a:p>
          <a:p>
            <a:r>
              <a:rPr lang="en-IN" dirty="0" smtClean="0"/>
              <a:t>Intangible property</a:t>
            </a:r>
          </a:p>
          <a:p>
            <a:r>
              <a:rPr lang="en-IN" dirty="0" smtClean="0"/>
              <a:t>Exclusive rights given by statutes</a:t>
            </a:r>
          </a:p>
          <a:p>
            <a:r>
              <a:rPr lang="en-IN" dirty="0" smtClean="0"/>
              <a:t>Attended with limitations and exceptions</a:t>
            </a:r>
          </a:p>
          <a:p>
            <a:r>
              <a:rPr lang="en-IN" dirty="0" smtClean="0"/>
              <a:t>Time-bound</a:t>
            </a:r>
          </a:p>
          <a:p>
            <a:r>
              <a:rPr lang="en-IN" dirty="0" smtClean="0"/>
              <a:t>Territorial</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Intellectual Property</a:t>
            </a:r>
            <a:endParaRPr lang="en-IN" dirty="0"/>
          </a:p>
        </p:txBody>
      </p:sp>
      <p:sp>
        <p:nvSpPr>
          <p:cNvPr id="3" name="Content Placeholder 2"/>
          <p:cNvSpPr>
            <a:spLocks noGrp="1"/>
          </p:cNvSpPr>
          <p:nvPr>
            <p:ph idx="1"/>
          </p:nvPr>
        </p:nvSpPr>
        <p:spPr/>
        <p:txBody>
          <a:bodyPr>
            <a:normAutofit fontScale="92500" lnSpcReduction="10000"/>
          </a:bodyPr>
          <a:lstStyle/>
          <a:p>
            <a:pPr algn="just"/>
            <a:r>
              <a:rPr lang="en-IN" dirty="0" smtClean="0"/>
              <a:t>“Intellectual Property shall include the rights relating to literary, artistic and scientific works, performances of performing artists, phonograms, and broadcasts, inventions in all fields of human endeavour, scientific discoveries, Industrial designs, trademarks, service marks and commercial names and designations, protection against unfair competition and all other rights resulting from intellectual activity in the industrial, scientific, literary or artistic fields.”</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dirty="0" smtClean="0"/>
              <a:t>Why is it important to protect Intellectual Property Rights </a:t>
            </a:r>
            <a:endParaRPr lang="en-IN" dirty="0"/>
          </a:p>
        </p:txBody>
      </p:sp>
      <p:sp>
        <p:nvSpPr>
          <p:cNvPr id="3" name="Content Placeholder 2"/>
          <p:cNvSpPr>
            <a:spLocks noGrp="1"/>
          </p:cNvSpPr>
          <p:nvPr>
            <p:ph idx="1"/>
          </p:nvPr>
        </p:nvSpPr>
        <p:spPr/>
        <p:txBody>
          <a:bodyPr/>
          <a:lstStyle/>
          <a:p>
            <a:r>
              <a:rPr lang="en-US" dirty="0" smtClean="0"/>
              <a:t>Capital expenditure for new products</a:t>
            </a:r>
          </a:p>
          <a:p>
            <a:r>
              <a:rPr lang="en-US" dirty="0" smtClean="0"/>
              <a:t>R and D</a:t>
            </a:r>
          </a:p>
          <a:p>
            <a:r>
              <a:rPr lang="en-US" dirty="0" smtClean="0"/>
              <a:t>Marketing and advertisement</a:t>
            </a:r>
          </a:p>
          <a:p>
            <a:r>
              <a:rPr lang="en-US" dirty="0" smtClean="0"/>
              <a:t>No free loaders</a:t>
            </a:r>
          </a:p>
          <a:p>
            <a:r>
              <a:rPr lang="en-US" dirty="0" smtClean="0"/>
              <a:t>Maintaining loyal followers</a:t>
            </a:r>
          </a:p>
          <a:p>
            <a:r>
              <a:rPr lang="en-US" dirty="0" smtClean="0"/>
              <a:t>profit</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Intellectual Property</a:t>
            </a:r>
            <a:endParaRPr lang="en-IN" dirty="0"/>
          </a:p>
        </p:txBody>
      </p:sp>
      <p:sp>
        <p:nvSpPr>
          <p:cNvPr id="4" name="Content Placeholder 2"/>
          <p:cNvSpPr>
            <a:spLocks noGrp="1"/>
          </p:cNvSpPr>
          <p:nvPr>
            <p:ph idx="1"/>
          </p:nvPr>
        </p:nvSpPr>
        <p:spPr/>
        <p:txBody>
          <a:bodyPr>
            <a:normAutofit/>
          </a:bodyPr>
          <a:lstStyle/>
          <a:p>
            <a:r>
              <a:rPr lang="en-IN" dirty="0" smtClean="0"/>
              <a:t>Copyright and Related Rights</a:t>
            </a:r>
          </a:p>
          <a:p>
            <a:r>
              <a:rPr lang="en-IN" dirty="0" smtClean="0"/>
              <a:t>Industrial Property</a:t>
            </a:r>
          </a:p>
          <a:p>
            <a:r>
              <a:rPr lang="en-IN" dirty="0" smtClean="0"/>
              <a:t>Patents</a:t>
            </a:r>
          </a:p>
          <a:p>
            <a:r>
              <a:rPr lang="en-IN" dirty="0" smtClean="0"/>
              <a:t>Industrial Designs</a:t>
            </a:r>
          </a:p>
          <a:p>
            <a:r>
              <a:rPr lang="en-IN" dirty="0" smtClean="0"/>
              <a:t>Trade Marks</a:t>
            </a:r>
            <a:endParaRPr lang="en-US"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Laws For Intellectual Property Protection</a:t>
            </a:r>
            <a:endParaRPr lang="en-IN" dirty="0"/>
          </a:p>
        </p:txBody>
      </p:sp>
      <p:sp>
        <p:nvSpPr>
          <p:cNvPr id="3" name="Content Placeholder 2"/>
          <p:cNvSpPr>
            <a:spLocks noGrp="1"/>
          </p:cNvSpPr>
          <p:nvPr>
            <p:ph idx="1"/>
          </p:nvPr>
        </p:nvSpPr>
        <p:spPr/>
        <p:txBody>
          <a:bodyPr/>
          <a:lstStyle/>
          <a:p>
            <a:pPr>
              <a:lnSpc>
                <a:spcPct val="90000"/>
              </a:lnSpc>
            </a:pPr>
            <a:r>
              <a:rPr lang="en-US" dirty="0" smtClean="0"/>
              <a:t>Copyright Act 1987</a:t>
            </a:r>
          </a:p>
          <a:p>
            <a:pPr>
              <a:lnSpc>
                <a:spcPct val="90000"/>
              </a:lnSpc>
            </a:pPr>
            <a:r>
              <a:rPr lang="en-US" dirty="0" smtClean="0"/>
              <a:t>Trademarks Act 1976</a:t>
            </a:r>
          </a:p>
          <a:p>
            <a:pPr>
              <a:lnSpc>
                <a:spcPct val="90000"/>
              </a:lnSpc>
            </a:pPr>
            <a:r>
              <a:rPr lang="en-US" dirty="0" smtClean="0"/>
              <a:t>Patent Act 1983</a:t>
            </a:r>
          </a:p>
          <a:p>
            <a:pPr>
              <a:lnSpc>
                <a:spcPct val="90000"/>
              </a:lnSpc>
            </a:pPr>
            <a:r>
              <a:rPr lang="en-US" dirty="0" smtClean="0"/>
              <a:t>Industrial Design Act 1996</a:t>
            </a:r>
          </a:p>
          <a:p>
            <a:pPr>
              <a:lnSpc>
                <a:spcPct val="90000"/>
              </a:lnSpc>
            </a:pPr>
            <a:r>
              <a:rPr lang="en-US" dirty="0" smtClean="0"/>
              <a:t>Geographical Indications Act 2000</a:t>
            </a:r>
          </a:p>
          <a:p>
            <a:pPr>
              <a:lnSpc>
                <a:spcPct val="90000"/>
              </a:lnSpc>
            </a:pPr>
            <a:r>
              <a:rPr lang="en-US" dirty="0" smtClean="0"/>
              <a:t>Law of Tort</a:t>
            </a:r>
          </a:p>
          <a:p>
            <a:pPr>
              <a:lnSpc>
                <a:spcPct val="90000"/>
              </a:lnSpc>
            </a:pPr>
            <a:r>
              <a:rPr lang="en-US" dirty="0" smtClean="0"/>
              <a:t>-passing-off</a:t>
            </a:r>
          </a:p>
          <a:p>
            <a:pPr>
              <a:lnSpc>
                <a:spcPct val="90000"/>
              </a:lnSpc>
            </a:pPr>
            <a:r>
              <a:rPr lang="en-US" dirty="0" smtClean="0"/>
              <a:t>Confidential information</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a:t>
            </a:r>
            <a:endParaRPr lang="en-IN" dirty="0"/>
          </a:p>
        </p:txBody>
      </p:sp>
      <p:sp>
        <p:nvSpPr>
          <p:cNvPr id="3" name="Content Placeholder 2"/>
          <p:cNvSpPr>
            <a:spLocks noGrp="1"/>
          </p:cNvSpPr>
          <p:nvPr>
            <p:ph idx="1"/>
          </p:nvPr>
        </p:nvSpPr>
        <p:spPr/>
        <p:txBody>
          <a:bodyPr>
            <a:normAutofit fontScale="77500" lnSpcReduction="20000"/>
          </a:bodyPr>
          <a:lstStyle/>
          <a:p>
            <a:pPr algn="just"/>
            <a:r>
              <a:rPr lang="en-IN" dirty="0" smtClean="0"/>
              <a:t>Copyright is granted in case of literary works (including computer programs, tables and compilations including computer databases which may be expressed in words, codes, schemes or in any other form, including a machine readable medium), dramatic, musical and artistic works, cinematographic films and sound recordings. Copyright law protects expressions of ideas rather than the ideas themselves. Under section 13 of the Copyright Act 1957, copyright protection is conferred on literary works, dramatic works, musical works, artistic works, cinematograph films and sound recording. For example, books, computer programs are protected under the Act as literary works.</a:t>
            </a:r>
            <a:br>
              <a:rPr lang="en-IN" dirty="0" smtClean="0"/>
            </a:b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for Copyright </a:t>
            </a:r>
            <a:endParaRPr lang="en-IN" dirty="0"/>
          </a:p>
        </p:txBody>
      </p:sp>
      <p:sp>
        <p:nvSpPr>
          <p:cNvPr id="3" name="Content Placeholder 2"/>
          <p:cNvSpPr>
            <a:spLocks noGrp="1"/>
          </p:cNvSpPr>
          <p:nvPr>
            <p:ph idx="1"/>
          </p:nvPr>
        </p:nvSpPr>
        <p:spPr/>
        <p:txBody>
          <a:bodyPr/>
          <a:lstStyle/>
          <a:p>
            <a:r>
              <a:rPr lang="en-US" dirty="0" smtClean="0"/>
              <a:t>Protection given by law for a term of years to the composer, author etc… to make copies of their work..</a:t>
            </a:r>
          </a:p>
          <a:p>
            <a:r>
              <a:rPr lang="en-US" dirty="0" smtClean="0"/>
              <a:t>Work include literary, artistic, </a:t>
            </a:r>
            <a:r>
              <a:rPr lang="en-US" dirty="0" err="1" smtClean="0"/>
              <a:t>musical,films</a:t>
            </a:r>
            <a:r>
              <a:rPr lang="en-US" dirty="0" smtClean="0"/>
              <a:t>, sound </a:t>
            </a:r>
            <a:r>
              <a:rPr lang="en-US" dirty="0" err="1" smtClean="0"/>
              <a:t>recordings,broadcasts</a:t>
            </a:r>
            <a:r>
              <a:rPr lang="en-US" dirty="0" smtClean="0"/>
              <a:t>.</a:t>
            </a:r>
          </a:p>
          <a:p>
            <a:r>
              <a:rPr lang="en-US" dirty="0" smtClean="0"/>
              <a:t>Commercial and moral rights.</a:t>
            </a:r>
          </a:p>
          <a:p>
            <a:r>
              <a:rPr lang="en-US" dirty="0" smtClean="0"/>
              <a:t>No registration provision.</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Trademark</a:t>
            </a:r>
            <a:endParaRPr lang="en-IN" dirty="0"/>
          </a:p>
        </p:txBody>
      </p:sp>
      <p:sp>
        <p:nvSpPr>
          <p:cNvPr id="3" name="Content Placeholder 2"/>
          <p:cNvSpPr>
            <a:spLocks noGrp="1"/>
          </p:cNvSpPr>
          <p:nvPr>
            <p:ph idx="1"/>
          </p:nvPr>
        </p:nvSpPr>
        <p:spPr>
          <a:xfrm>
            <a:off x="152400" y="990600"/>
            <a:ext cx="8686800" cy="4525963"/>
          </a:xfrm>
        </p:spPr>
        <p:txBody>
          <a:bodyPr>
            <a:noAutofit/>
          </a:bodyPr>
          <a:lstStyle/>
          <a:p>
            <a:pPr algn="just"/>
            <a:r>
              <a:rPr lang="en-IN" sz="2400" dirty="0" smtClean="0"/>
              <a:t>A name of an enterprise or a Mark capable of being represented graphically, distinguishing the goods or services of one person from those of others e. g., LUX, Godrej, TVS ,Telco, 555, APPLE</a:t>
            </a:r>
          </a:p>
          <a:p>
            <a:pPr algn="just"/>
            <a:r>
              <a:rPr lang="en-IN" sz="2400" dirty="0" smtClean="0"/>
              <a:t>Trade Mark can be -sign , words, letters, numbers, drawings, pictures, emblem, colours or combination of colours, shape of goods, graphic representation or packaging or any combination of the above as applied to an article or a product. </a:t>
            </a:r>
          </a:p>
          <a:p>
            <a:pPr algn="just"/>
            <a:r>
              <a:rPr lang="en-IN" sz="2400" dirty="0" smtClean="0"/>
              <a:t>Under modern business condition a trademark performs four functions: </a:t>
            </a:r>
          </a:p>
          <a:p>
            <a:pPr>
              <a:buNone/>
            </a:pPr>
            <a:r>
              <a:rPr lang="en-IN" sz="2400" dirty="0" smtClean="0"/>
              <a:t>1. It identifies the goods / or services and its origin.</a:t>
            </a:r>
          </a:p>
          <a:p>
            <a:pPr>
              <a:buNone/>
            </a:pPr>
            <a:r>
              <a:rPr lang="en-IN" sz="2400" dirty="0" smtClean="0"/>
              <a:t>2. It guarantees its unchanged quality</a:t>
            </a:r>
          </a:p>
          <a:p>
            <a:pPr>
              <a:buNone/>
            </a:pPr>
            <a:r>
              <a:rPr lang="en-IN" sz="2400" dirty="0" smtClean="0"/>
              <a:t>3. It advertises the goods/services</a:t>
            </a:r>
          </a:p>
          <a:p>
            <a:pPr>
              <a:buNone/>
            </a:pPr>
            <a:r>
              <a:rPr lang="en-IN" sz="2400" dirty="0" smtClean="0"/>
              <a:t>4. It creates an image for the goods/ services.</a:t>
            </a:r>
            <a:endParaRPr lang="en-IN" sz="2400"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for trade marks</a:t>
            </a:r>
            <a:endParaRPr lang="en-IN" dirty="0"/>
          </a:p>
        </p:txBody>
      </p:sp>
      <p:sp>
        <p:nvSpPr>
          <p:cNvPr id="3" name="Content Placeholder 2"/>
          <p:cNvSpPr>
            <a:spLocks noGrp="1"/>
          </p:cNvSpPr>
          <p:nvPr>
            <p:ph idx="1"/>
          </p:nvPr>
        </p:nvSpPr>
        <p:spPr/>
        <p:txBody>
          <a:bodyPr/>
          <a:lstStyle/>
          <a:p>
            <a:r>
              <a:rPr lang="en-US" dirty="0" smtClean="0"/>
              <a:t>Commercial exploitation of a product</a:t>
            </a:r>
          </a:p>
          <a:p>
            <a:r>
              <a:rPr lang="en-US" dirty="0" smtClean="0"/>
              <a:t>To identify the product, giving it a name</a:t>
            </a:r>
          </a:p>
          <a:p>
            <a:r>
              <a:rPr lang="en-US" dirty="0" smtClean="0"/>
              <a:t>“mark” includes a device, brand, heading, label, ticket, name, </a:t>
            </a:r>
            <a:r>
              <a:rPr lang="en-US" dirty="0" err="1" smtClean="0"/>
              <a:t>signature,word</a:t>
            </a:r>
            <a:r>
              <a:rPr lang="en-US" dirty="0" smtClean="0"/>
              <a:t>, letter, numeral or any combination.</a:t>
            </a:r>
          </a:p>
          <a:p>
            <a:r>
              <a:rPr lang="en-US" dirty="0" smtClean="0"/>
              <a:t>Does not include sound or smell</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 marks (cont.)</a:t>
            </a:r>
            <a:endParaRPr lang="en-IN" dirty="0"/>
          </a:p>
        </p:txBody>
      </p:sp>
      <p:sp>
        <p:nvSpPr>
          <p:cNvPr id="3" name="Content Placeholder 2"/>
          <p:cNvSpPr>
            <a:spLocks noGrp="1"/>
          </p:cNvSpPr>
          <p:nvPr>
            <p:ph idx="1"/>
          </p:nvPr>
        </p:nvSpPr>
        <p:spPr/>
        <p:txBody>
          <a:bodyPr/>
          <a:lstStyle/>
          <a:p>
            <a:r>
              <a:rPr lang="en-US" dirty="0" smtClean="0"/>
              <a:t>Can either be registered or not registered</a:t>
            </a:r>
          </a:p>
          <a:p>
            <a:r>
              <a:rPr lang="en-US" dirty="0" smtClean="0"/>
              <a:t>Advantages of registered trade marks</a:t>
            </a:r>
          </a:p>
          <a:p>
            <a:r>
              <a:rPr lang="en-US" dirty="0" smtClean="0"/>
              <a:t>Application can be made for goods and services</a:t>
            </a:r>
          </a:p>
          <a:p>
            <a:r>
              <a:rPr lang="en-US" dirty="0" smtClean="0"/>
              <a:t>Perform certain function such as indication of </a:t>
            </a:r>
            <a:r>
              <a:rPr lang="en-US" dirty="0" err="1" smtClean="0"/>
              <a:t>quality,identifying</a:t>
            </a:r>
            <a:r>
              <a:rPr lang="en-US" dirty="0" smtClean="0"/>
              <a:t> a trade connection </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Patent</a:t>
            </a:r>
            <a:endParaRPr lang="en-IN" dirty="0"/>
          </a:p>
        </p:txBody>
      </p:sp>
      <p:sp>
        <p:nvSpPr>
          <p:cNvPr id="3" name="Content Placeholder 2"/>
          <p:cNvSpPr>
            <a:spLocks noGrp="1"/>
          </p:cNvSpPr>
          <p:nvPr>
            <p:ph idx="1"/>
          </p:nvPr>
        </p:nvSpPr>
        <p:spPr/>
        <p:txBody>
          <a:bodyPr/>
          <a:lstStyle/>
          <a:p>
            <a:pPr algn="just"/>
            <a:r>
              <a:rPr lang="en-IN" dirty="0" smtClean="0"/>
              <a:t>The Patents Act, 1970 deals with the patenting of inventions. A person claiming to be an inventor, applies to the controller of Patents, for patent rights. If the application is successful, the person gets a patent right for a certain number of years. During this period nobody can use the invention without the permission of that person.</a:t>
            </a:r>
            <a:br>
              <a:rPr lang="en-IN" dirty="0" smtClean="0"/>
            </a:b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for patent</a:t>
            </a:r>
            <a:endParaRPr lang="en-IN" dirty="0"/>
          </a:p>
        </p:txBody>
      </p:sp>
      <p:sp>
        <p:nvSpPr>
          <p:cNvPr id="3" name="Content Placeholder 2"/>
          <p:cNvSpPr>
            <a:spLocks noGrp="1"/>
          </p:cNvSpPr>
          <p:nvPr>
            <p:ph idx="1"/>
          </p:nvPr>
        </p:nvSpPr>
        <p:spPr/>
        <p:txBody>
          <a:bodyPr/>
          <a:lstStyle/>
          <a:p>
            <a:r>
              <a:rPr lang="en-US" dirty="0" smtClean="0"/>
              <a:t>Basic idea of granting a patent</a:t>
            </a:r>
          </a:p>
          <a:p>
            <a:r>
              <a:rPr lang="en-US" dirty="0" smtClean="0"/>
              <a:t>“ the applicant applied to the government for the right of patent and in return for the monopoly given he must disclose everything about the invention in the patent document” ( the description)</a:t>
            </a:r>
          </a:p>
          <a:p>
            <a:r>
              <a:rPr lang="en-US" dirty="0" smtClean="0"/>
              <a:t>Duration 20 years.</a:t>
            </a:r>
            <a:endParaRPr lang="en-US"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Patent (cont.)</a:t>
            </a:r>
            <a:endParaRPr lang="en-IN" dirty="0"/>
          </a:p>
        </p:txBody>
      </p:sp>
      <p:sp>
        <p:nvSpPr>
          <p:cNvPr id="3" name="Content Placeholder 2"/>
          <p:cNvSpPr>
            <a:spLocks noGrp="1"/>
          </p:cNvSpPr>
          <p:nvPr>
            <p:ph idx="1"/>
          </p:nvPr>
        </p:nvSpPr>
        <p:spPr/>
        <p:txBody>
          <a:bodyPr/>
          <a:lstStyle/>
          <a:p>
            <a:r>
              <a:rPr lang="en-US" dirty="0" smtClean="0"/>
              <a:t>Patent for invention</a:t>
            </a:r>
          </a:p>
          <a:p>
            <a:r>
              <a:rPr lang="en-US" dirty="0" smtClean="0"/>
              <a:t>Patent can be applied for a product or a process.</a:t>
            </a:r>
          </a:p>
          <a:p>
            <a:r>
              <a:rPr lang="en-US" dirty="0" smtClean="0"/>
              <a:t>Patentable invention must be </a:t>
            </a:r>
            <a:r>
              <a:rPr lang="en-US" dirty="0" err="1" smtClean="0"/>
              <a:t>new,involves</a:t>
            </a:r>
            <a:r>
              <a:rPr lang="en-US" dirty="0" smtClean="0"/>
              <a:t> an inventive step and industrially applicable</a:t>
            </a:r>
          </a:p>
          <a:p>
            <a:r>
              <a:rPr lang="en-US" dirty="0" smtClean="0"/>
              <a:t>Priority date- first to file </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of filing a Patent</a:t>
            </a:r>
            <a:endParaRPr lang="en-IN" dirty="0"/>
          </a:p>
        </p:txBody>
      </p:sp>
      <p:pic>
        <p:nvPicPr>
          <p:cNvPr id="4" name="Content Placeholder 3"/>
          <p:cNvPicPr>
            <a:picLocks noGrp="1" noChangeAspect="1"/>
          </p:cNvPicPr>
          <p:nvPr>
            <p:ph idx="1"/>
          </p:nvPr>
        </p:nvPicPr>
        <p:blipFill>
          <a:blip r:embed="rId2" cstate="print"/>
          <a:stretch>
            <a:fillRect/>
          </a:stretch>
        </p:blipFill>
        <p:spPr>
          <a:xfrm>
            <a:off x="1295400" y="1317745"/>
            <a:ext cx="6478652" cy="4930655"/>
          </a:xfrm>
          <a:prstGeom prst="rect">
            <a:avLst/>
          </a:prstGeom>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for industrial designs</a:t>
            </a:r>
            <a:endParaRPr lang="en-IN" dirty="0"/>
          </a:p>
        </p:txBody>
      </p:sp>
      <p:sp>
        <p:nvSpPr>
          <p:cNvPr id="3" name="Content Placeholder 2"/>
          <p:cNvSpPr>
            <a:spLocks noGrp="1"/>
          </p:cNvSpPr>
          <p:nvPr>
            <p:ph idx="1"/>
          </p:nvPr>
        </p:nvSpPr>
        <p:spPr/>
        <p:txBody>
          <a:bodyPr/>
          <a:lstStyle/>
          <a:p>
            <a:r>
              <a:rPr lang="en-US" dirty="0" smtClean="0"/>
              <a:t>Protection for industrial designs that are new or original</a:t>
            </a:r>
          </a:p>
          <a:p>
            <a:r>
              <a:rPr lang="en-US" dirty="0" smtClean="0"/>
              <a:t>Design are feature of shape, configuration, pattern or ornament</a:t>
            </a:r>
          </a:p>
          <a:p>
            <a:r>
              <a:rPr lang="en-US" dirty="0" smtClean="0"/>
              <a:t>The design must be applied to an article</a:t>
            </a:r>
          </a:p>
          <a:p>
            <a:r>
              <a:rPr lang="en-US" dirty="0" smtClean="0"/>
              <a:t>The design must be applied by an industrial process.</a:t>
            </a:r>
          </a:p>
          <a:p>
            <a:r>
              <a:rPr lang="en-US" dirty="0" smtClean="0"/>
              <a:t>Appeal to the eye.</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Intellectual Property infringement</a:t>
            </a:r>
            <a:endParaRPr lang="en-IN" dirty="0"/>
          </a:p>
        </p:txBody>
      </p:sp>
      <p:sp>
        <p:nvSpPr>
          <p:cNvPr id="3" name="Content Placeholder 2"/>
          <p:cNvSpPr>
            <a:spLocks noGrp="1"/>
          </p:cNvSpPr>
          <p:nvPr>
            <p:ph idx="1"/>
          </p:nvPr>
        </p:nvSpPr>
        <p:spPr/>
        <p:txBody>
          <a:bodyPr/>
          <a:lstStyle/>
          <a:p>
            <a:r>
              <a:rPr lang="en-US" dirty="0" smtClean="0"/>
              <a:t>Primary infringement</a:t>
            </a:r>
          </a:p>
          <a:p>
            <a:r>
              <a:rPr lang="en-US" dirty="0" smtClean="0"/>
              <a:t>- who does or causes</a:t>
            </a:r>
          </a:p>
          <a:p>
            <a:r>
              <a:rPr lang="en-US" dirty="0" smtClean="0"/>
              <a:t>-making the product </a:t>
            </a:r>
          </a:p>
          <a:p>
            <a:r>
              <a:rPr lang="en-US" dirty="0" smtClean="0"/>
              <a:t>Secondary infringement</a:t>
            </a:r>
          </a:p>
          <a:p>
            <a:r>
              <a:rPr lang="en-US" dirty="0" smtClean="0"/>
              <a:t>- commercial activities</a:t>
            </a:r>
          </a:p>
          <a:p>
            <a:r>
              <a:rPr lang="en-US" dirty="0" smtClean="0"/>
              <a:t>- </a:t>
            </a:r>
            <a:r>
              <a:rPr lang="en-US" dirty="0" err="1" smtClean="0"/>
              <a:t>selling,distribution</a:t>
            </a:r>
            <a:r>
              <a:rPr lang="en-US" dirty="0" smtClean="0"/>
              <a:t> for sale etc</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0"/>
            <a:ext cx="8686800" cy="838200"/>
          </a:xfrm>
        </p:spPr>
        <p:txBody>
          <a:bodyPr>
            <a:noAutofit/>
          </a:bodyPr>
          <a:lstStyle/>
          <a:p>
            <a:r>
              <a:rPr lang="en-US" sz="8800" dirty="0" smtClean="0"/>
              <a:t>Thank you</a:t>
            </a:r>
            <a:endParaRPr lang="en-IN" sz="88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0</TotalTime>
  <Words>941</Words>
  <Application>Microsoft Office PowerPoint</Application>
  <PresentationFormat>On-screen Show (4:3)</PresentationFormat>
  <Paragraphs>108</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Franklin Gothic Book</vt:lpstr>
      <vt:lpstr>Franklin Gothic Medium</vt:lpstr>
      <vt:lpstr>Wingdings 2</vt:lpstr>
      <vt:lpstr>Trek</vt:lpstr>
      <vt:lpstr>Chapter 4: Intellectual Property</vt:lpstr>
      <vt:lpstr>What is Intellectual Property</vt:lpstr>
      <vt:lpstr>Charactistics of Intellectual Property</vt:lpstr>
      <vt:lpstr>Definition of Intellectual Property</vt:lpstr>
      <vt:lpstr>Why is it important to protect Intellectual Property Rights </vt:lpstr>
      <vt:lpstr>Types of Intellectual Property</vt:lpstr>
      <vt:lpstr>The Laws For Intellectual Property Protection</vt:lpstr>
      <vt:lpstr>Copyright</vt:lpstr>
      <vt:lpstr>Protection for Copyright </vt:lpstr>
      <vt:lpstr>Trademark</vt:lpstr>
      <vt:lpstr>Protection for trade marks</vt:lpstr>
      <vt:lpstr>Trade marks (cont.)</vt:lpstr>
      <vt:lpstr>Patent</vt:lpstr>
      <vt:lpstr>Protection for patent</vt:lpstr>
      <vt:lpstr>Patent (cont.)</vt:lpstr>
      <vt:lpstr>Process of filing a Patent</vt:lpstr>
      <vt:lpstr>Protection for industrial designs</vt:lpstr>
      <vt:lpstr>Intellectual Property infringement</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Intellectual Property</dc:title>
  <dc:creator>admin</dc:creator>
  <cp:lastModifiedBy>chemistry</cp:lastModifiedBy>
  <cp:revision>2</cp:revision>
  <dcterms:created xsi:type="dcterms:W3CDTF">2006-08-16T00:00:00Z</dcterms:created>
  <dcterms:modified xsi:type="dcterms:W3CDTF">2022-07-18T05:20:28Z</dcterms:modified>
</cp:coreProperties>
</file>